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94676" autoAdjust="0"/>
  </p:normalViewPr>
  <p:slideViewPr>
    <p:cSldViewPr>
      <p:cViewPr varScale="1">
        <p:scale>
          <a:sx n="82" d="100"/>
          <a:sy n="82" d="100"/>
        </p:scale>
        <p:origin x="-3276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C617E0A1-371E-44B8-ADB7-3B18F732EEB7}" type="datetimeFigureOut">
              <a:rPr lang="ko-KR" altLang="en-US" smtClean="0"/>
              <a:pPr/>
              <a:t>2017-10-31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68350"/>
            <a:ext cx="287496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B222015-95E0-43CF-B514-B1C44ADA71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14550" y="768350"/>
            <a:ext cx="2874963" cy="38369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2015-95E0-43CF-B514-B1C44ADA7157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B5FA-0A4E-40A1-840F-73A7C52B510D}" type="datetimeFigureOut">
              <a:rPr lang="ko-KR" altLang="en-US" smtClean="0"/>
              <a:pPr/>
              <a:t>2017-10-31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1AC7-11B7-40C1-91B0-E9D12B3778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B5FA-0A4E-40A1-840F-73A7C52B510D}" type="datetimeFigureOut">
              <a:rPr lang="ko-KR" altLang="en-US" smtClean="0"/>
              <a:pPr/>
              <a:t>2017-10-31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1AC7-11B7-40C1-91B0-E9D12B3778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B5FA-0A4E-40A1-840F-73A7C52B510D}" type="datetimeFigureOut">
              <a:rPr lang="ko-KR" altLang="en-US" smtClean="0"/>
              <a:pPr/>
              <a:t>2017-10-31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1AC7-11B7-40C1-91B0-E9D12B3778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B5FA-0A4E-40A1-840F-73A7C52B510D}" type="datetimeFigureOut">
              <a:rPr lang="ko-KR" altLang="en-US" smtClean="0"/>
              <a:pPr/>
              <a:t>2017-10-31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1AC7-11B7-40C1-91B0-E9D12B3778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B5FA-0A4E-40A1-840F-73A7C52B510D}" type="datetimeFigureOut">
              <a:rPr lang="ko-KR" altLang="en-US" smtClean="0"/>
              <a:pPr/>
              <a:t>2017-10-31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1AC7-11B7-40C1-91B0-E9D12B3778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B5FA-0A4E-40A1-840F-73A7C52B510D}" type="datetimeFigureOut">
              <a:rPr lang="ko-KR" altLang="en-US" smtClean="0"/>
              <a:pPr/>
              <a:t>2017-10-31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1AC7-11B7-40C1-91B0-E9D12B3778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B5FA-0A4E-40A1-840F-73A7C52B510D}" type="datetimeFigureOut">
              <a:rPr lang="ko-KR" altLang="en-US" smtClean="0"/>
              <a:pPr/>
              <a:t>2017-10-31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1AC7-11B7-40C1-91B0-E9D12B3778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B5FA-0A4E-40A1-840F-73A7C52B510D}" type="datetimeFigureOut">
              <a:rPr lang="ko-KR" altLang="en-US" smtClean="0"/>
              <a:pPr/>
              <a:t>2017-10-31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1AC7-11B7-40C1-91B0-E9D12B3778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B5FA-0A4E-40A1-840F-73A7C52B510D}" type="datetimeFigureOut">
              <a:rPr lang="ko-KR" altLang="en-US" smtClean="0"/>
              <a:pPr/>
              <a:t>2017-10-31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1AC7-11B7-40C1-91B0-E9D12B3778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B5FA-0A4E-40A1-840F-73A7C52B510D}" type="datetimeFigureOut">
              <a:rPr lang="ko-KR" altLang="en-US" smtClean="0"/>
              <a:pPr/>
              <a:t>2017-10-31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1AC7-11B7-40C1-91B0-E9D12B3778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B5FA-0A4E-40A1-840F-73A7C52B510D}" type="datetimeFigureOut">
              <a:rPr lang="ko-KR" altLang="en-US" smtClean="0"/>
              <a:pPr/>
              <a:t>2017-10-31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1AC7-11B7-40C1-91B0-E9D12B3778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BB5FA-0A4E-40A1-840F-73A7C52B510D}" type="datetimeFigureOut">
              <a:rPr lang="ko-KR" altLang="en-US" smtClean="0"/>
              <a:pPr/>
              <a:t>2017-10-31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A1AC7-11B7-40C1-91B0-E9D12B3778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mailto:safety@nat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20160131_121724.jpg"/>
          <p:cNvPicPr>
            <a:picLocks noChangeAspect="1"/>
          </p:cNvPicPr>
          <p:nvPr/>
        </p:nvPicPr>
        <p:blipFill>
          <a:blip r:embed="rId3" cstate="print"/>
          <a:srcRect l="18943" r="18816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96" name="TextBox 95"/>
          <p:cNvSpPr txBox="1"/>
          <p:nvPr/>
        </p:nvSpPr>
        <p:spPr>
          <a:xfrm>
            <a:off x="188640" y="5364088"/>
            <a:ext cx="6669360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300" dirty="0" smtClean="0">
                <a:solidFill>
                  <a:srgbClr val="FFFF00"/>
                </a:solidFill>
                <a:latin typeface="맑은 고딕"/>
                <a:ea typeface="맑은 고딕"/>
              </a:rPr>
              <a:t>◎ 콘크리트 보강자재 생산 및 판매</a:t>
            </a:r>
            <a:r>
              <a:rPr lang="en-US" altLang="ko-KR" sz="1300" dirty="0" smtClean="0">
                <a:solidFill>
                  <a:srgbClr val="FFFF00"/>
                </a:solidFill>
                <a:latin typeface="맑은 고딕"/>
                <a:ea typeface="맑은 고딕"/>
              </a:rPr>
              <a:t>(REP </a:t>
            </a:r>
            <a:r>
              <a:rPr lang="ko-KR" altLang="en-US" sz="1300" dirty="0" err="1" smtClean="0">
                <a:solidFill>
                  <a:srgbClr val="FFFF00"/>
                </a:solidFill>
                <a:latin typeface="맑은 고딕"/>
                <a:ea typeface="맑은 고딕"/>
              </a:rPr>
              <a:t>판넬</a:t>
            </a:r>
            <a:r>
              <a:rPr lang="en-US" altLang="ko-KR" sz="1300" dirty="0" smtClean="0">
                <a:solidFill>
                  <a:srgbClr val="FFFF00"/>
                </a:solidFill>
                <a:latin typeface="맑은 고딕"/>
                <a:ea typeface="맑은 고딕"/>
              </a:rPr>
              <a:t>, </a:t>
            </a:r>
            <a:r>
              <a:rPr lang="ko-KR" altLang="en-US" sz="1300" dirty="0" smtClean="0">
                <a:solidFill>
                  <a:srgbClr val="FFFF00"/>
                </a:solidFill>
              </a:rPr>
              <a:t>특허 </a:t>
            </a:r>
            <a:r>
              <a:rPr lang="en-US" altLang="ko-KR" sz="1300" dirty="0" smtClean="0">
                <a:solidFill>
                  <a:srgbClr val="FFFF00"/>
                </a:solidFill>
              </a:rPr>
              <a:t>10-1713604</a:t>
            </a:r>
            <a:r>
              <a:rPr lang="en-US" altLang="ko-KR" sz="1300" dirty="0" smtClean="0">
                <a:solidFill>
                  <a:srgbClr val="FFFF00"/>
                </a:solidFill>
                <a:latin typeface="맑은 고딕"/>
                <a:ea typeface="맑은 고딕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300" dirty="0" smtClean="0">
                <a:solidFill>
                  <a:srgbClr val="FFFF00"/>
                </a:solidFill>
              </a:rPr>
              <a:t>◎ 콘크리트 내화보강자재 생산 및 판매</a:t>
            </a:r>
            <a:r>
              <a:rPr lang="en-US" altLang="ko-KR" sz="1300" dirty="0" smtClean="0">
                <a:solidFill>
                  <a:srgbClr val="FFFF00"/>
                </a:solidFill>
              </a:rPr>
              <a:t>(RESP </a:t>
            </a:r>
            <a:r>
              <a:rPr lang="ko-KR" altLang="en-US" sz="1300" dirty="0" err="1" smtClean="0">
                <a:solidFill>
                  <a:srgbClr val="FFFF00"/>
                </a:solidFill>
              </a:rPr>
              <a:t>판넬</a:t>
            </a:r>
            <a:r>
              <a:rPr lang="en-US" altLang="ko-KR" sz="1300" dirty="0" smtClean="0">
                <a:solidFill>
                  <a:srgbClr val="FFFF00"/>
                </a:solidFill>
              </a:rPr>
              <a:t>, </a:t>
            </a:r>
            <a:r>
              <a:rPr lang="ko-KR" altLang="en-US" sz="1300" dirty="0" smtClean="0">
                <a:solidFill>
                  <a:srgbClr val="FFFF00"/>
                </a:solidFill>
              </a:rPr>
              <a:t>특허 </a:t>
            </a:r>
            <a:r>
              <a:rPr lang="en-US" altLang="ko-KR" sz="1300" dirty="0" smtClean="0">
                <a:solidFill>
                  <a:srgbClr val="FFFF00"/>
                </a:solidFill>
              </a:rPr>
              <a:t>10-1672924)</a:t>
            </a:r>
          </a:p>
          <a:p>
            <a:pPr>
              <a:lnSpc>
                <a:spcPct val="150000"/>
              </a:lnSpc>
            </a:pPr>
            <a:r>
              <a:rPr lang="ko-KR" altLang="en-US" sz="1300" dirty="0" smtClean="0">
                <a:solidFill>
                  <a:srgbClr val="FFFF00"/>
                </a:solidFill>
              </a:rPr>
              <a:t>◎ 강관</a:t>
            </a:r>
            <a:r>
              <a:rPr lang="en-US" altLang="ko-KR" sz="1300" dirty="0" smtClean="0">
                <a:solidFill>
                  <a:srgbClr val="FFFF00"/>
                </a:solidFill>
              </a:rPr>
              <a:t> </a:t>
            </a:r>
            <a:r>
              <a:rPr lang="ko-KR" altLang="en-US" sz="1300" dirty="0" smtClean="0">
                <a:solidFill>
                  <a:srgbClr val="FFFF00"/>
                </a:solidFill>
              </a:rPr>
              <a:t>및 </a:t>
            </a:r>
            <a:r>
              <a:rPr lang="en-US" altLang="ko-KR" sz="1300" dirty="0" smtClean="0">
                <a:solidFill>
                  <a:srgbClr val="FFFF00"/>
                </a:solidFill>
              </a:rPr>
              <a:t>PHC</a:t>
            </a:r>
            <a:r>
              <a:rPr lang="ko-KR" altLang="en-US" sz="1300" dirty="0" smtClean="0">
                <a:solidFill>
                  <a:srgbClr val="FFFF00"/>
                </a:solidFill>
              </a:rPr>
              <a:t>파일을 이용한 </a:t>
            </a:r>
            <a:r>
              <a:rPr lang="ko-KR" altLang="en-US" sz="1300" dirty="0" err="1" smtClean="0">
                <a:solidFill>
                  <a:srgbClr val="FFFF00"/>
                </a:solidFill>
              </a:rPr>
              <a:t>흙막이</a:t>
            </a:r>
            <a:r>
              <a:rPr lang="ko-KR" altLang="en-US" sz="1300" dirty="0" smtClean="0">
                <a:solidFill>
                  <a:srgbClr val="FFFF00"/>
                </a:solidFill>
              </a:rPr>
              <a:t> 겸 영구벽체공법</a:t>
            </a:r>
            <a:r>
              <a:rPr lang="en-US" altLang="ko-KR" sz="1300" dirty="0" smtClean="0">
                <a:solidFill>
                  <a:srgbClr val="FFFF00"/>
                </a:solidFill>
              </a:rPr>
              <a:t>(</a:t>
            </a:r>
            <a:r>
              <a:rPr lang="ko-KR" altLang="en-US" sz="1300" dirty="0" smtClean="0">
                <a:solidFill>
                  <a:srgbClr val="FFFF00"/>
                </a:solidFill>
              </a:rPr>
              <a:t>특허 </a:t>
            </a:r>
            <a:r>
              <a:rPr lang="en-US" altLang="ko-KR" sz="1300" dirty="0" smtClean="0">
                <a:solidFill>
                  <a:srgbClr val="FFFF00"/>
                </a:solidFill>
              </a:rPr>
              <a:t>10-1531206)</a:t>
            </a:r>
          </a:p>
          <a:p>
            <a:pPr>
              <a:lnSpc>
                <a:spcPct val="150000"/>
              </a:lnSpc>
            </a:pPr>
            <a:r>
              <a:rPr lang="ko-KR" altLang="en-US" sz="1300" dirty="0" smtClean="0">
                <a:solidFill>
                  <a:srgbClr val="FFFF00"/>
                </a:solidFill>
              </a:rPr>
              <a:t>◎ </a:t>
            </a:r>
            <a:r>
              <a:rPr lang="ko-KR" altLang="en-US" sz="1300" dirty="0" err="1" smtClean="0">
                <a:solidFill>
                  <a:srgbClr val="FFFF00"/>
                </a:solidFill>
              </a:rPr>
              <a:t>강재댐퍼를</a:t>
            </a:r>
            <a:r>
              <a:rPr lang="ko-KR" altLang="en-US" sz="1300" dirty="0" smtClean="0">
                <a:solidFill>
                  <a:srgbClr val="FFFF00"/>
                </a:solidFill>
              </a:rPr>
              <a:t> 이용한 내진보강공법</a:t>
            </a:r>
            <a:r>
              <a:rPr lang="en-US" altLang="ko-KR" sz="1300" dirty="0" smtClean="0">
                <a:solidFill>
                  <a:srgbClr val="FFFF00"/>
                </a:solidFill>
              </a:rPr>
              <a:t>(HV-Damper,</a:t>
            </a:r>
            <a:r>
              <a:rPr lang="ko-KR" altLang="en-US" sz="1300" dirty="0" smtClean="0">
                <a:solidFill>
                  <a:srgbClr val="FFFF00"/>
                </a:solidFill>
              </a:rPr>
              <a:t>특허</a:t>
            </a:r>
            <a:r>
              <a:rPr lang="en-US" altLang="ko-KR" sz="1300" dirty="0" smtClean="0">
                <a:solidFill>
                  <a:srgbClr val="FFFF00"/>
                </a:solidFill>
              </a:rPr>
              <a:t>10-1531206)</a:t>
            </a:r>
          </a:p>
          <a:p>
            <a:pPr>
              <a:lnSpc>
                <a:spcPct val="150000"/>
              </a:lnSpc>
            </a:pPr>
            <a:r>
              <a:rPr lang="ko-KR" altLang="en-US" sz="1300" dirty="0" smtClean="0">
                <a:solidFill>
                  <a:srgbClr val="FFFF00"/>
                </a:solidFill>
              </a:rPr>
              <a:t>◎ 특수구조</a:t>
            </a:r>
            <a:r>
              <a:rPr lang="en-US" altLang="ko-KR" sz="1300" dirty="0" smtClean="0">
                <a:solidFill>
                  <a:srgbClr val="FFFF00"/>
                </a:solidFill>
              </a:rPr>
              <a:t>,</a:t>
            </a:r>
            <a:r>
              <a:rPr lang="ko-KR" altLang="en-US" sz="1300" dirty="0" smtClean="0">
                <a:solidFill>
                  <a:srgbClr val="FFFF00"/>
                </a:solidFill>
              </a:rPr>
              <a:t> </a:t>
            </a:r>
            <a:r>
              <a:rPr lang="ko-KR" altLang="en-US" sz="1300" dirty="0" err="1" smtClean="0">
                <a:solidFill>
                  <a:srgbClr val="FFFF00"/>
                </a:solidFill>
              </a:rPr>
              <a:t>리모델링</a:t>
            </a:r>
            <a:r>
              <a:rPr lang="ko-KR" altLang="en-US" sz="1300" dirty="0" smtClean="0">
                <a:solidFill>
                  <a:srgbClr val="FFFF00"/>
                </a:solidFill>
              </a:rPr>
              <a:t> 및 </a:t>
            </a:r>
            <a:r>
              <a:rPr lang="en-US" altLang="ko-KR" sz="1300" dirty="0" smtClean="0">
                <a:solidFill>
                  <a:srgbClr val="FFFF00"/>
                </a:solidFill>
              </a:rPr>
              <a:t>VE </a:t>
            </a:r>
            <a:r>
              <a:rPr lang="ko-KR" altLang="en-US" sz="1300" dirty="0" smtClean="0">
                <a:solidFill>
                  <a:srgbClr val="FFFF00"/>
                </a:solidFill>
              </a:rPr>
              <a:t>컨설팅</a:t>
            </a:r>
            <a:endParaRPr lang="ko-KR" altLang="en-US" sz="1300" dirty="0">
              <a:solidFill>
                <a:srgbClr val="FFFF00"/>
              </a:solidFill>
            </a:endParaRPr>
          </a:p>
        </p:txBody>
      </p:sp>
      <p:grpSp>
        <p:nvGrpSpPr>
          <p:cNvPr id="97" name="Group 25"/>
          <p:cNvGrpSpPr>
            <a:grpSpLocks/>
          </p:cNvGrpSpPr>
          <p:nvPr/>
        </p:nvGrpSpPr>
        <p:grpSpPr bwMode="auto">
          <a:xfrm>
            <a:off x="1628800" y="7524328"/>
            <a:ext cx="3528392" cy="699898"/>
            <a:chOff x="2935" y="5818"/>
            <a:chExt cx="1927" cy="355"/>
          </a:xfrm>
        </p:grpSpPr>
        <p:sp>
          <p:nvSpPr>
            <p:cNvPr id="98" name="Text Box 32"/>
            <p:cNvSpPr txBox="1">
              <a:spLocks noChangeArrowheads="1"/>
            </p:cNvSpPr>
            <p:nvPr/>
          </p:nvSpPr>
          <p:spPr bwMode="auto">
            <a:xfrm>
              <a:off x="3138" y="6048"/>
              <a:ext cx="1671" cy="1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1000" dirty="0">
                  <a:solidFill>
                    <a:srgbClr val="4D4D4D"/>
                  </a:solidFill>
                  <a:latin typeface="돋움체" pitchFamily="49" charset="-127"/>
                  <a:ea typeface="돋움체" pitchFamily="49" charset="-127"/>
                </a:rPr>
                <a:t>친환경 보수</a:t>
              </a:r>
              <a:r>
                <a:rPr lang="en-US" altLang="ko-KR" sz="1000" dirty="0">
                  <a:solidFill>
                    <a:srgbClr val="4D4D4D"/>
                  </a:solidFill>
                  <a:latin typeface="돋움체" pitchFamily="49" charset="-127"/>
                  <a:ea typeface="돋움체" pitchFamily="49" charset="-127"/>
                </a:rPr>
                <a:t>.</a:t>
              </a:r>
              <a:r>
                <a:rPr lang="ko-KR" altLang="en-US" sz="1000" dirty="0">
                  <a:solidFill>
                    <a:srgbClr val="4D4D4D"/>
                  </a:solidFill>
                  <a:latin typeface="돋움체" pitchFamily="49" charset="-127"/>
                  <a:ea typeface="돋움체" pitchFamily="49" charset="-127"/>
                </a:rPr>
                <a:t>보강재료 및 기술개발 전문기업</a:t>
              </a:r>
            </a:p>
          </p:txBody>
        </p:sp>
        <p:sp>
          <p:nvSpPr>
            <p:cNvPr id="99" name="Oval 9"/>
            <p:cNvSpPr>
              <a:spLocks noChangeArrowheads="1"/>
            </p:cNvSpPr>
            <p:nvPr/>
          </p:nvSpPr>
          <p:spPr bwMode="auto">
            <a:xfrm rot="-1206552">
              <a:off x="2935" y="5832"/>
              <a:ext cx="454" cy="181"/>
            </a:xfrm>
            <a:prstGeom prst="ellipse">
              <a:avLst/>
            </a:prstGeom>
            <a:gradFill rotWithShape="1">
              <a:gsLst>
                <a:gs pos="0">
                  <a:srgbClr val="000047"/>
                </a:gs>
                <a:gs pos="50000">
                  <a:srgbClr val="000099"/>
                </a:gs>
                <a:gs pos="100000">
                  <a:srgbClr val="000047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lIns="105943" tIns="52971" rIns="105943" bIns="52971" anchor="ctr"/>
            <a:lstStyle/>
            <a:p>
              <a:pPr>
                <a:spcBef>
                  <a:spcPct val="0"/>
                </a:spcBef>
              </a:pPr>
              <a:endParaRPr lang="ko-KR" altLang="en-US" sz="2800">
                <a:latin typeface="HY크리스탈M" pitchFamily="18" charset="-127"/>
                <a:ea typeface="HY크리스탈M" pitchFamily="18" charset="-127"/>
              </a:endParaRPr>
            </a:p>
          </p:txBody>
        </p:sp>
        <p:sp>
          <p:nvSpPr>
            <p:cNvPr id="100" name="Oval 10"/>
            <p:cNvSpPr>
              <a:spLocks noChangeArrowheads="1"/>
            </p:cNvSpPr>
            <p:nvPr/>
          </p:nvSpPr>
          <p:spPr bwMode="auto">
            <a:xfrm rot="-1270621">
              <a:off x="3062" y="5846"/>
              <a:ext cx="328" cy="14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105943" tIns="52971" rIns="105943" bIns="52971" anchor="ctr"/>
            <a:lstStyle/>
            <a:p>
              <a:pPr>
                <a:spcBef>
                  <a:spcPct val="0"/>
                </a:spcBef>
              </a:pPr>
              <a:endParaRPr lang="ko-KR" altLang="en-US" sz="2800">
                <a:latin typeface="HY크리스탈M" pitchFamily="18" charset="-127"/>
                <a:ea typeface="HY크리스탈M" pitchFamily="18" charset="-127"/>
              </a:endParaRPr>
            </a:p>
          </p:txBody>
        </p:sp>
        <p:sp>
          <p:nvSpPr>
            <p:cNvPr id="101" name="Text Box 11"/>
            <p:cNvSpPr txBox="1">
              <a:spLocks noChangeArrowheads="1"/>
            </p:cNvSpPr>
            <p:nvPr/>
          </p:nvSpPr>
          <p:spPr bwMode="auto">
            <a:xfrm>
              <a:off x="3107" y="5818"/>
              <a:ext cx="49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5901" tIns="52950" rIns="105901" bIns="52950">
              <a:spAutoFit/>
            </a:bodyPr>
            <a:lstStyle/>
            <a:p>
              <a:pPr algn="dist"/>
              <a:r>
                <a:rPr lang="en-US" altLang="ko-KR" sz="900" b="1" dirty="0" smtClean="0">
                  <a:solidFill>
                    <a:srgbClr val="000066"/>
                  </a:solidFill>
                  <a:ea typeface="MingLiU" pitchFamily="49" charset="-120"/>
                </a:rPr>
                <a:t>REPAIR</a:t>
              </a:r>
              <a:endParaRPr lang="en-US" altLang="ko-KR" sz="900" b="1" dirty="0">
                <a:solidFill>
                  <a:srgbClr val="000066"/>
                </a:solidFill>
                <a:ea typeface="MingLiU" pitchFamily="49" charset="-120"/>
              </a:endParaRPr>
            </a:p>
          </p:txBody>
        </p:sp>
        <p:sp>
          <p:nvSpPr>
            <p:cNvPr id="102" name="Text Box 12"/>
            <p:cNvSpPr txBox="1">
              <a:spLocks noChangeArrowheads="1"/>
            </p:cNvSpPr>
            <p:nvPr/>
          </p:nvSpPr>
          <p:spPr bwMode="auto">
            <a:xfrm>
              <a:off x="3160" y="5887"/>
              <a:ext cx="423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5901" tIns="52950" rIns="105901" bIns="52950">
              <a:spAutoFit/>
            </a:bodyPr>
            <a:lstStyle/>
            <a:p>
              <a:pPr algn="dist"/>
              <a:r>
                <a:rPr lang="en-US" altLang="ko-KR" sz="600" i="1" dirty="0" smtClean="0">
                  <a:latin typeface="MS Gothic" pitchFamily="49" charset="-128"/>
                  <a:ea typeface="HY크리스탈M" pitchFamily="18" charset="-127"/>
                </a:rPr>
                <a:t>ENGINEERING</a:t>
              </a:r>
              <a:endParaRPr lang="en-US" altLang="ko-KR" sz="600" i="1" dirty="0">
                <a:latin typeface="MS Gothic" pitchFamily="49" charset="-128"/>
                <a:ea typeface="HY크리스탈M" pitchFamily="18" charset="-127"/>
              </a:endParaRPr>
            </a:p>
          </p:txBody>
        </p:sp>
        <p:sp>
          <p:nvSpPr>
            <p:cNvPr id="103" name="Text Box 13"/>
            <p:cNvSpPr txBox="1">
              <a:spLocks noChangeArrowheads="1"/>
            </p:cNvSpPr>
            <p:nvPr/>
          </p:nvSpPr>
          <p:spPr bwMode="auto">
            <a:xfrm>
              <a:off x="3507" y="5839"/>
              <a:ext cx="135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05901" tIns="52950" rIns="105901" bIns="52950">
              <a:spAutoFit/>
            </a:bodyPr>
            <a:lstStyle/>
            <a:p>
              <a:pPr algn="dist"/>
              <a:r>
                <a:rPr lang="en-US" altLang="ko-KR" sz="1100" dirty="0">
                  <a:solidFill>
                    <a:srgbClr val="000066"/>
                  </a:solidFill>
                  <a:ea typeface="HY헤드라인M" pitchFamily="18" charset="-127"/>
                </a:rPr>
                <a:t>㈜</a:t>
              </a:r>
              <a:r>
                <a:rPr lang="ko-KR" altLang="en-US" sz="1100" dirty="0" err="1" smtClean="0">
                  <a:solidFill>
                    <a:srgbClr val="000066"/>
                  </a:solidFill>
                  <a:ea typeface="HY헤드라인M" pitchFamily="18" charset="-127"/>
                </a:rPr>
                <a:t>한국리페어엔지니어링</a:t>
              </a:r>
              <a:endParaRPr lang="ko-KR" altLang="en-US" sz="1100" dirty="0">
                <a:solidFill>
                  <a:srgbClr val="000066"/>
                </a:solidFill>
                <a:ea typeface="HY헤드라인M" pitchFamily="18" charset="-127"/>
              </a:endParaRPr>
            </a:p>
          </p:txBody>
        </p:sp>
        <p:sp>
          <p:nvSpPr>
            <p:cNvPr id="104" name="Line 14"/>
            <p:cNvSpPr>
              <a:spLocks noChangeShapeType="1"/>
            </p:cNvSpPr>
            <p:nvPr/>
          </p:nvSpPr>
          <p:spPr bwMode="auto">
            <a:xfrm>
              <a:off x="3048" y="6036"/>
              <a:ext cx="1769" cy="12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round/>
              <a:headEnd/>
              <a:tailEnd/>
            </a:ln>
          </p:spPr>
          <p:txBody>
            <a:bodyPr wrap="none" lIns="105943" tIns="52971" rIns="105943" bIns="52971" anchor="ctr"/>
            <a:lstStyle/>
            <a:p>
              <a:endParaRPr lang="ko-KR" altLang="en-US"/>
            </a:p>
          </p:txBody>
        </p:sp>
      </p:grpSp>
      <p:sp>
        <p:nvSpPr>
          <p:cNvPr id="105" name="Text Box 39"/>
          <p:cNvSpPr txBox="1">
            <a:spLocks noChangeArrowheads="1"/>
          </p:cNvSpPr>
          <p:nvPr/>
        </p:nvSpPr>
        <p:spPr bwMode="auto">
          <a:xfrm>
            <a:off x="773063" y="8244408"/>
            <a:ext cx="6084937" cy="6560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FFFFFF">
                <a:gamma/>
                <a:shade val="60000"/>
                <a:invGamma/>
              </a:srgbClr>
            </a:prstShdw>
          </a:effectLst>
        </p:spPr>
        <p:txBody>
          <a:bodyPr wrap="square" lIns="101105" tIns="50552" rIns="101105" bIns="50552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서울특별시 영등포구</a:t>
            </a:r>
            <a:r>
              <a:rPr lang="en-US" altLang="ko-KR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대림로</a:t>
            </a:r>
            <a:r>
              <a:rPr lang="en-US" altLang="ko-KR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맑은 고딕" pitchFamily="50" charset="-127"/>
                <a:ea typeface="맑은 고딕" pitchFamily="50" charset="-127"/>
              </a:rPr>
              <a:t>23</a:t>
            </a:r>
            <a:r>
              <a:rPr lang="ko-KR" altLang="en-US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길 </a:t>
            </a:r>
            <a:r>
              <a:rPr lang="en-US" altLang="ko-KR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맑은 고딕" pitchFamily="50" charset="-127"/>
                <a:ea typeface="맑은 고딕" pitchFamily="50" charset="-127"/>
              </a:rPr>
              <a:t>8,301</a:t>
            </a:r>
            <a:r>
              <a:rPr lang="ko-KR" altLang="en-US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맑은 고딕" pitchFamily="50" charset="-127"/>
                <a:ea typeface="맑은 고딕" pitchFamily="50" charset="-127"/>
              </a:rPr>
              <a:t>호</a:t>
            </a:r>
            <a:r>
              <a:rPr lang="en-US" altLang="ko-KR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대림동</a:t>
            </a:r>
            <a:r>
              <a:rPr lang="en-US" altLang="ko-KR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sz="12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천훈빌딩</a:t>
            </a:r>
            <a:r>
              <a:rPr lang="en-US" altLang="ko-KR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ctr"/>
            <a:r>
              <a:rPr lang="en-US" altLang="ko-KR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맑은 고딕" pitchFamily="50" charset="-127"/>
                <a:ea typeface="맑은 고딕" pitchFamily="50" charset="-127"/>
              </a:rPr>
              <a:t>T 070-8275-0812    F. 070-8275-0822</a:t>
            </a:r>
          </a:p>
          <a:p>
            <a:pPr algn="ctr"/>
            <a:r>
              <a:rPr lang="en-US" altLang="ko-KR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e-mail : </a:t>
            </a:r>
            <a:r>
              <a:rPr lang="en-US" altLang="ko-KR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맑은 고딕" pitchFamily="50" charset="-127"/>
                <a:ea typeface="맑은 고딕" pitchFamily="50" charset="-127"/>
                <a:hlinkClick r:id="rId4"/>
              </a:rPr>
              <a:t>safety@nate.com</a:t>
            </a:r>
            <a:r>
              <a:rPr lang="en-US" altLang="ko-KR" sz="1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jangdw63@naver.com</a:t>
            </a:r>
            <a:endParaRPr lang="en-US" altLang="ko-KR" sz="1200" b="1" dirty="0">
              <a:solidFill>
                <a:schemeClr val="tx2">
                  <a:lumMod val="20000"/>
                  <a:lumOff val="8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332656" y="2051720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ko-KR" sz="3200" dirty="0" smtClean="0">
                <a:ea typeface="HY헤드라인M" pitchFamily="18" charset="-127"/>
              </a:rPr>
              <a:t>㈜</a:t>
            </a:r>
            <a:r>
              <a:rPr lang="ko-KR" altLang="en-US" sz="3200" dirty="0" err="1" smtClean="0">
                <a:ea typeface="HY헤드라인M" pitchFamily="18" charset="-127"/>
              </a:rPr>
              <a:t>한국리페어엔지니어링</a:t>
            </a:r>
            <a:endParaRPr lang="ko-KR" altLang="en-US" sz="3200" dirty="0">
              <a:ea typeface="HY헤드라인M" pitchFamily="18" charset="-127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32656" y="3203848"/>
            <a:ext cx="652534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국내외 다양한 건설사업의 풍부한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경험과 다양한 연구실적 및 </a:t>
            </a:r>
            <a:r>
              <a:rPr lang="ko-KR" altLang="en-US" dirty="0" err="1" smtClean="0"/>
              <a:t>특허기술등을</a:t>
            </a:r>
            <a:r>
              <a:rPr lang="ko-KR" altLang="en-US" dirty="0" smtClean="0"/>
              <a:t> 바탕으로 건설시장의 </a:t>
            </a:r>
            <a:r>
              <a:rPr lang="en-US" altLang="ko-KR" dirty="0" smtClean="0"/>
              <a:t>NEEDS</a:t>
            </a:r>
            <a:r>
              <a:rPr lang="ko-KR" altLang="en-US" dirty="0" smtClean="0"/>
              <a:t>에 발맞추어 건설사업의 성공적인 동반자로 함께 하는 기업을 추구합니다</a:t>
            </a:r>
            <a:r>
              <a:rPr lang="en-US" altLang="ko-KR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  <a:r>
              <a:rPr lang="ko-KR" alt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endParaRPr lang="ko-KR" alt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7" name="그림 66" descr="MD 댐퍼 상세도- 3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1008" y="0"/>
            <a:ext cx="3356992" cy="1691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8" name="그림 67" descr="흙막이 3D(색상변경).jpg"/>
          <p:cNvPicPr>
            <a:picLocks noChangeAspect="1"/>
          </p:cNvPicPr>
          <p:nvPr/>
        </p:nvPicPr>
        <p:blipFill>
          <a:blip r:embed="rId6" cstate="print"/>
          <a:srcRect r="29000" b="7067"/>
          <a:stretch>
            <a:fillRect/>
          </a:stretch>
        </p:blipFill>
        <p:spPr>
          <a:xfrm>
            <a:off x="0" y="0"/>
            <a:ext cx="3284984" cy="1671018"/>
          </a:xfrm>
          <a:prstGeom prst="rect">
            <a:avLst/>
          </a:prstGeom>
          <a:blipFill dpi="0" rotWithShape="1">
            <a:blip r:embed="rId7" cstate="print">
              <a:alphaModFix amt="0"/>
            </a:blip>
            <a:srcRect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115</Words>
  <Application>Microsoft Office PowerPoint</Application>
  <PresentationFormat>화면 슬라이드 쇼(4:3)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Ssangyong Enc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Ssyenc</dc:creator>
  <cp:lastModifiedBy>KRE</cp:lastModifiedBy>
  <cp:revision>25</cp:revision>
  <dcterms:created xsi:type="dcterms:W3CDTF">2016-02-24T07:58:11Z</dcterms:created>
  <dcterms:modified xsi:type="dcterms:W3CDTF">2017-10-31T02:06:37Z</dcterms:modified>
</cp:coreProperties>
</file>